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2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33"/>
  </p:normalViewPr>
  <p:slideViewPr>
    <p:cSldViewPr snapToGrid="0">
      <p:cViewPr varScale="1">
        <p:scale>
          <a:sx n="112" d="100"/>
          <a:sy n="112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24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065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380111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2801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89447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6801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096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97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29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424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8503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1357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984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464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285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39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46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  <p:sldLayoutId id="2147483894" r:id="rId12"/>
    <p:sldLayoutId id="2147483895" r:id="rId13"/>
    <p:sldLayoutId id="2147483896" r:id="rId14"/>
    <p:sldLayoutId id="2147483897" r:id="rId15"/>
    <p:sldLayoutId id="214748389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://www.global-wheat.com/2020-challeng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mlearning-ai/object-detection-explained-faster-r-cnn-23e7ab57991d" TargetMode="External"/><Relationship Id="rId3" Type="http://schemas.openxmlformats.org/officeDocument/2006/relationships/hyperlink" Target="https://github.com/DhruvMakwana/Global-Wheat-Detection/blob/master/Global_Wheat_Detection_EDA.ipynb" TargetMode="External"/><Relationship Id="rId7" Type="http://schemas.openxmlformats.org/officeDocument/2006/relationships/hyperlink" Target="https://medium.com/@selfouly/part-2-fast-r-cnn-object-detection-7303e1988464" TargetMode="External"/><Relationship Id="rId2" Type="http://schemas.openxmlformats.org/officeDocument/2006/relationships/hyperlink" Target="https://viso.ai/deep-learning/mask-r-cn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littlepain833.medium.com/simple-understanding-of-mask-rcnn-134b5b330e95" TargetMode="External"/><Relationship Id="rId11" Type="http://schemas.openxmlformats.org/officeDocument/2006/relationships/hyperlink" Target="https://www.youtube.com/watch?v=80Q3HIBy7Qg&amp;t=438s" TargetMode="External"/><Relationship Id="rId5" Type="http://schemas.openxmlformats.org/officeDocument/2006/relationships/hyperlink" Target="https://jonathan-hui.medium.com/image-segmentation-with-mask-r-cnn-ebe6d793272" TargetMode="External"/><Relationship Id="rId10" Type="http://schemas.openxmlformats.org/officeDocument/2006/relationships/hyperlink" Target="https://medium.com/axinc-ai/yolov5-the-latest-model-for-object-detection-b13320ec516b" TargetMode="External"/><Relationship Id="rId4" Type="http://schemas.openxmlformats.org/officeDocument/2006/relationships/hyperlink" Target="https://www.youtube.com/watch?v=cpSa0WMAkzY&amp;list=LL&amp;index=1&amp;t=1444s" TargetMode="External"/><Relationship Id="rId9" Type="http://schemas.openxmlformats.org/officeDocument/2006/relationships/hyperlink" Target="https://docs.ultralytic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1A797-85E8-D2EE-3E9F-4B58CA172C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4470" y="565789"/>
            <a:ext cx="7879543" cy="1331589"/>
          </a:xfrm>
        </p:spPr>
        <p:txBody>
          <a:bodyPr>
            <a:normAutofit/>
          </a:bodyPr>
          <a:lstStyle/>
          <a:p>
            <a:pPr algn="just"/>
            <a:r>
              <a:rPr lang="en-US" sz="4800"/>
              <a:t>GLOBAL WHEAT DETECTION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23C70B-3785-3167-07B2-36BDCBD804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5932" y="3429000"/>
            <a:ext cx="7879543" cy="2897823"/>
          </a:xfrm>
        </p:spPr>
        <p:txBody>
          <a:bodyPr>
            <a:normAutofit/>
          </a:bodyPr>
          <a:lstStyle/>
          <a:p>
            <a:pPr algn="ctr"/>
            <a:r>
              <a:rPr lang="en-US"/>
              <a:t>                           By</a:t>
            </a:r>
          </a:p>
          <a:p>
            <a:pPr algn="ctr"/>
            <a:r>
              <a:rPr lang="en-US"/>
              <a:t>                                     Group 14</a:t>
            </a:r>
          </a:p>
          <a:p>
            <a:pPr algn="ctr"/>
            <a:r>
              <a:rPr lang="en-US"/>
              <a:t>                                                                   Venkata Nitin Reddy Byreddy</a:t>
            </a:r>
          </a:p>
          <a:p>
            <a:pPr algn="ctr"/>
            <a:r>
              <a:rPr lang="en-US"/>
              <a:t>                                                       Subbiah Cheranthian </a:t>
            </a:r>
          </a:p>
          <a:p>
            <a:pPr algn="ctr"/>
            <a:r>
              <a:rPr lang="en-US"/>
              <a:t>                                                        Krithika Madabhooshi</a:t>
            </a:r>
          </a:p>
          <a:p>
            <a:pPr algn="ctr"/>
            <a:r>
              <a:rPr lang="en-US"/>
              <a:t>                                              Kavya Mannem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3306F8-8979-5940-C418-E091C1E22B21}"/>
              </a:ext>
            </a:extLst>
          </p:cNvPr>
          <p:cNvSpPr txBox="1"/>
          <p:nvPr/>
        </p:nvSpPr>
        <p:spPr>
          <a:xfrm>
            <a:off x="1977390" y="2321004"/>
            <a:ext cx="64122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INFO7390 Advances Data Sci/Architecture SEC 03</a:t>
            </a:r>
            <a:endParaRPr lang="en-US" b="0" i="0">
              <a:solidFill>
                <a:srgbClr val="2D3B45"/>
              </a:solidFill>
              <a:effectLst/>
              <a:latin typeface="Lato Extended"/>
            </a:endParaRPr>
          </a:p>
          <a:p>
            <a:endParaRPr lang="en-US" dirty="0"/>
          </a:p>
        </p:txBody>
      </p:sp>
      <p:pic>
        <p:nvPicPr>
          <p:cNvPr id="6" name="Picture 5" descr="Close up of a plant&#10;&#10;Description automatically generated with low confidence">
            <a:extLst>
              <a:ext uri="{FF2B5EF4-FFF2-40B4-BE49-F238E27FC236}">
                <a16:creationId xmlns:a16="http://schemas.microsoft.com/office/drawing/2014/main" id="{8E058E5B-340A-82DD-281F-1C7522547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164" y="3394387"/>
            <a:ext cx="4574799" cy="266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8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0E59-212F-2B34-58E3-54D7B5962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23876"/>
            <a:ext cx="4409016" cy="601980"/>
          </a:xfrm>
        </p:spPr>
        <p:txBody>
          <a:bodyPr>
            <a:normAutofit/>
          </a:bodyPr>
          <a:lstStyle/>
          <a:p>
            <a:r>
              <a:rPr lang="en-US" sz="2800" dirty="0"/>
              <a:t>PROBLEM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47E11-4656-BEB7-72FA-85D67F0F1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125856"/>
            <a:ext cx="5524500" cy="170878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600" b="0" i="0" dirty="0">
                <a:solidFill>
                  <a:schemeClr val="bg1">
                    <a:lumMod val="50000"/>
                  </a:schemeClr>
                </a:solidFill>
                <a:effectLst/>
                <a:latin typeface="Inter"/>
              </a:rPr>
              <a:t>Wheat is considered as one of the most strategic crop grown around the world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Inter"/>
              </a:rPr>
              <a:t>. Its popularity as a food and crop makes wheat widely studied. However, accurate wheat head detection in outdoor field images can </a:t>
            </a:r>
            <a:r>
              <a:rPr lang="en-US" sz="1600" b="0" i="0" dirty="0">
                <a:solidFill>
                  <a:schemeClr val="bg1">
                    <a:lumMod val="50000"/>
                  </a:schemeClr>
                </a:solidFill>
                <a:effectLst/>
                <a:latin typeface="Inter"/>
              </a:rPr>
              <a:t>be visually challenging. There is often overlap of dense wheat plants, and the wind can blur the photographs. Both make it difficult to identify single heads</a:t>
            </a:r>
            <a:r>
              <a:rPr lang="en-US" sz="1600" b="0" i="0" dirty="0">
                <a:effectLst/>
                <a:latin typeface="Inter"/>
              </a:rPr>
              <a:t>.</a:t>
            </a:r>
            <a:endParaRPr lang="en-US" sz="16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2DB4938-2B09-C2D3-5979-114FE9C4ECF4}"/>
              </a:ext>
            </a:extLst>
          </p:cNvPr>
          <p:cNvSpPr txBox="1">
            <a:spLocks/>
          </p:cNvSpPr>
          <p:nvPr/>
        </p:nvSpPr>
        <p:spPr>
          <a:xfrm>
            <a:off x="677334" y="2988945"/>
            <a:ext cx="2317326" cy="491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/>
              <a:t>DATASET</a:t>
            </a:r>
            <a:endParaRPr lang="en-US" sz="2400" dirty="0"/>
          </a:p>
          <a:p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8EA76EF-0E97-6F66-F111-D4B541E24038}"/>
              </a:ext>
            </a:extLst>
          </p:cNvPr>
          <p:cNvSpPr txBox="1">
            <a:spLocks/>
          </p:cNvSpPr>
          <p:nvPr/>
        </p:nvSpPr>
        <p:spPr>
          <a:xfrm>
            <a:off x="677334" y="3623310"/>
            <a:ext cx="5220430" cy="2898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90000"/>
              </a:lnSpc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Inter"/>
              </a:rPr>
              <a:t>The 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Int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Global Wheat Head Dataset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Inter"/>
              </a:rPr>
              <a:t> is led by University of Saskatchewan and 8 other research institutes</a:t>
            </a:r>
          </a:p>
          <a:p>
            <a:pPr algn="just">
              <a:lnSpc>
                <a:spcPct val="90000"/>
              </a:lnSpc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Inter"/>
              </a:rPr>
              <a:t>It contains more than 4000 annotated images of wheat</a:t>
            </a:r>
          </a:p>
          <a:p>
            <a:pPr algn="just">
              <a:lnSpc>
                <a:spcPct val="90000"/>
              </a:lnSpc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Inter"/>
              </a:rPr>
              <a:t>The images in the dataset have many challenges like:</a:t>
            </a:r>
          </a:p>
          <a:p>
            <a:pPr marL="0" indent="0" algn="just">
              <a:lnSpc>
                <a:spcPct val="90000"/>
              </a:lnSpc>
              <a:buFont typeface="Wingdings 3" charset="2"/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Inter"/>
              </a:rPr>
              <a:t>     1. Different lighting</a:t>
            </a:r>
          </a:p>
          <a:p>
            <a:pPr marL="0" indent="0" algn="just">
              <a:lnSpc>
                <a:spcPct val="90000"/>
              </a:lnSpc>
              <a:buFont typeface="Wingdings 3" charset="2"/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Inter"/>
              </a:rPr>
              <a:t>     2. Contains few irrelevant objects</a:t>
            </a:r>
          </a:p>
          <a:p>
            <a:pPr marL="0" indent="0" algn="just">
              <a:lnSpc>
                <a:spcPct val="90000"/>
              </a:lnSpc>
              <a:buFont typeface="Wingdings 3" charset="2"/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Inter"/>
              </a:rPr>
              <a:t>     3. Has different species and maturity states</a:t>
            </a:r>
          </a:p>
          <a:p>
            <a:pPr>
              <a:lnSpc>
                <a:spcPct val="90000"/>
              </a:lnSpc>
              <a:buFont typeface="+mj-lt"/>
              <a:buAutoNum type="arabicPeriod"/>
            </a:pPr>
            <a:endParaRPr lang="en-US" sz="1500" dirty="0"/>
          </a:p>
        </p:txBody>
      </p:sp>
      <p:pic>
        <p:nvPicPr>
          <p:cNvPr id="12" name="Picture 11" descr="Close up of a plant&#10;&#10;Description automatically generated with low confidence">
            <a:extLst>
              <a:ext uri="{FF2B5EF4-FFF2-40B4-BE49-F238E27FC236}">
                <a16:creationId xmlns:a16="http://schemas.microsoft.com/office/drawing/2014/main" id="{2FEDF251-228A-68C5-5202-A682929C2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62" r="12818" b="1"/>
          <a:stretch/>
        </p:blipFill>
        <p:spPr>
          <a:xfrm>
            <a:off x="6294237" y="3524966"/>
            <a:ext cx="2617470" cy="2248979"/>
          </a:xfrm>
          <a:prstGeom prst="rect">
            <a:avLst/>
          </a:prstGeom>
        </p:spPr>
      </p:pic>
      <p:pic>
        <p:nvPicPr>
          <p:cNvPr id="14" name="Picture 13" descr="A close up of a plant&#10;&#10;Description automatically generated with low confidence">
            <a:extLst>
              <a:ext uri="{FF2B5EF4-FFF2-40B4-BE49-F238E27FC236}">
                <a16:creationId xmlns:a16="http://schemas.microsoft.com/office/drawing/2014/main" id="{87C0F353-ADE9-F718-F3D6-EE43EE15F0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4237" y="684715"/>
            <a:ext cx="2617471" cy="2471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157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DAE71-BE38-64CA-B7D4-83906CB75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54" y="595937"/>
            <a:ext cx="4923366" cy="716280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BOUNDING BOXES WITH SAMPLES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1D4CF-C97F-544C-552E-E8BF411ED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80" y="1403977"/>
            <a:ext cx="5080530" cy="149971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Imaginary box around objects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Coordinates of borders</a:t>
            </a:r>
          </a:p>
          <a:p>
            <a:r>
              <a:rPr lang="en-US" sz="1600" b="0" i="0" dirty="0">
                <a:solidFill>
                  <a:schemeClr val="bg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If an image is not square, then zero padding is added at the top/bottom or right/left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Picture 4" descr="A picture containing stationary, colorful, old, sale&#10;&#10;Description automatically generated">
            <a:extLst>
              <a:ext uri="{FF2B5EF4-FFF2-40B4-BE49-F238E27FC236}">
                <a16:creationId xmlns:a16="http://schemas.microsoft.com/office/drawing/2014/main" id="{282AB09B-7C6A-7E8F-BDB5-A87681265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0" y="502921"/>
            <a:ext cx="3655396" cy="24007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7E7601-E71B-BA9F-0D55-4861F586DAFC}"/>
              </a:ext>
            </a:extLst>
          </p:cNvPr>
          <p:cNvSpPr txBox="1"/>
          <p:nvPr/>
        </p:nvSpPr>
        <p:spPr>
          <a:xfrm>
            <a:off x="380154" y="3332302"/>
            <a:ext cx="3963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IMAGE AUGMENTATIONS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E326064-B27F-A105-029C-1ED230559D64}"/>
              </a:ext>
            </a:extLst>
          </p:cNvPr>
          <p:cNvSpPr txBox="1">
            <a:spLocks/>
          </p:cNvSpPr>
          <p:nvPr/>
        </p:nvSpPr>
        <p:spPr>
          <a:xfrm>
            <a:off x="525780" y="4216410"/>
            <a:ext cx="4343400" cy="1839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Balance training data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Increasing the size &amp; variety of training set without acquiring new images 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Resizing all images</a:t>
            </a:r>
          </a:p>
        </p:txBody>
      </p:sp>
      <p:pic>
        <p:nvPicPr>
          <p:cNvPr id="10" name="Picture 9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461DDE97-323F-C71C-B6A9-ED699F512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946" y="3177540"/>
            <a:ext cx="4567644" cy="332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327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FC6C5-6F9A-D735-7902-3E456CF1A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208866" cy="636270"/>
          </a:xfrm>
        </p:spPr>
        <p:txBody>
          <a:bodyPr>
            <a:normAutofit/>
          </a:bodyPr>
          <a:lstStyle/>
          <a:p>
            <a:r>
              <a:rPr lang="en-US" sz="2800" dirty="0"/>
              <a:t>IMPLEMENTATIONS</a:t>
            </a: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92424-7F34-F9C7-41C4-16B715515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49059"/>
            <a:ext cx="8596668" cy="4994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i="0" dirty="0">
                <a:solidFill>
                  <a:schemeClr val="bg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Mask- RCNN 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Helvetica Neue" panose="02000503000000020004" pitchFamily="2" charset="0"/>
              </a:rPr>
              <a:t>Simple to train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</a:rPr>
              <a:t>O</a:t>
            </a:r>
            <a:r>
              <a:rPr lang="en-US" sz="1600" b="0" i="0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utperforms all existing, single-model entries on every task</a:t>
            </a:r>
          </a:p>
          <a:p>
            <a:r>
              <a:rPr lang="en-US" sz="1600" b="0" i="0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The method is very efficient and adds only a small overhead to Faster R-CNN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</a:rPr>
              <a:t>YOLO V3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</a:rPr>
              <a:t>All objects are classified by the same neural network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</a:rPr>
              <a:t>Has multi scale approach (3 scales)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</a:rPr>
              <a:t>Adapts anchor boxes from Faster R-CNN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</a:rPr>
              <a:t>FASTER R-CNN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</a:rPr>
              <a:t>S</a:t>
            </a:r>
            <a:r>
              <a:rPr lang="en-US" sz="1600" b="0" i="0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ingle-stage model that is trained end-to-end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</a:rPr>
              <a:t>Low computational time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</a:rPr>
              <a:t>U</a:t>
            </a:r>
            <a:r>
              <a:rPr lang="en-US" sz="1600" b="0" i="0" dirty="0">
                <a:solidFill>
                  <a:schemeClr val="bg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ses a novel region proposal network (RPN) for generating region proposals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</a:endParaRPr>
          </a:p>
          <a:p>
            <a:endParaRPr lang="en-US" dirty="0">
              <a:solidFill>
                <a:srgbClr val="333333"/>
              </a:solidFill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810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629A6-45C9-9A59-9B1C-71B1A2395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195" y="600076"/>
            <a:ext cx="8596668" cy="771523"/>
          </a:xfrm>
        </p:spPr>
        <p:txBody>
          <a:bodyPr>
            <a:normAutofit/>
          </a:bodyPr>
          <a:lstStyle/>
          <a:p>
            <a:r>
              <a:rPr lang="en-US" sz="2800" dirty="0"/>
              <a:t>EVALUATION</a:t>
            </a:r>
            <a:endParaRPr lang="en-US" sz="2400" dirty="0"/>
          </a:p>
        </p:txBody>
      </p:sp>
      <p:pic>
        <p:nvPicPr>
          <p:cNvPr id="5" name="Picture 4" descr="A picture containing text, indoor, colorful, different&#10;&#10;Description automatically generated">
            <a:extLst>
              <a:ext uri="{FF2B5EF4-FFF2-40B4-BE49-F238E27FC236}">
                <a16:creationId xmlns:a16="http://schemas.microsoft.com/office/drawing/2014/main" id="{B65B6846-8250-C66B-03DC-D40212B16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35" y="1455420"/>
            <a:ext cx="4927215" cy="4168140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B76838E-AB0A-23FC-C226-9C587C18A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649" y="1455420"/>
            <a:ext cx="4709161" cy="416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685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17ECB-0985-5DE2-B6F0-7242A95ED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28" y="609600"/>
            <a:ext cx="8596668" cy="1017111"/>
          </a:xfrm>
        </p:spPr>
        <p:txBody>
          <a:bodyPr>
            <a:normAutofit/>
          </a:bodyPr>
          <a:lstStyle/>
          <a:p>
            <a:r>
              <a:rPr lang="en-US" sz="2800" dirty="0"/>
              <a:t>VISUAL PREDICTION</a:t>
            </a:r>
          </a:p>
        </p:txBody>
      </p:sp>
      <p:pic>
        <p:nvPicPr>
          <p:cNvPr id="5" name="Picture 4" descr="A picture containing outdoor&#10;&#10;Description automatically generated">
            <a:extLst>
              <a:ext uri="{FF2B5EF4-FFF2-40B4-BE49-F238E27FC236}">
                <a16:creationId xmlns:a16="http://schemas.microsoft.com/office/drawing/2014/main" id="{6841668C-68FF-E52D-5428-BB959ABE6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939" y="1626711"/>
            <a:ext cx="4282242" cy="3924782"/>
          </a:xfrm>
          <a:prstGeom prst="rect">
            <a:avLst/>
          </a:prstGeom>
        </p:spPr>
      </p:pic>
      <p:pic>
        <p:nvPicPr>
          <p:cNvPr id="7" name="Picture 6" descr="A close-up of some plants&#10;&#10;Description automatically generated with low confidence">
            <a:extLst>
              <a:ext uri="{FF2B5EF4-FFF2-40B4-BE49-F238E27FC236}">
                <a16:creationId xmlns:a16="http://schemas.microsoft.com/office/drawing/2014/main" id="{E855F473-111D-189D-94AA-E74DC6312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036" y="1626711"/>
            <a:ext cx="4427683" cy="392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782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4E18-3522-B685-AB6D-EC7A5C542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35637"/>
            <a:ext cx="8596668" cy="762000"/>
          </a:xfrm>
        </p:spPr>
        <p:txBody>
          <a:bodyPr>
            <a:normAutofit/>
          </a:bodyPr>
          <a:lstStyle/>
          <a:p>
            <a:r>
              <a:rPr lang="en-US" sz="28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D0EA2-4A54-D6BA-2F68-D19885838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02704"/>
            <a:ext cx="8596668" cy="162050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We have put together the Global Wheat Head Detection dataset, a large and varied dataset of wheat head photos, to enhance the precision and dependability of wheat head detection and localization. As a result of its ease in training, Masked RCNN was shown to be the best model for detecting the wheat head. When compared to Faster RCNN and YOLOv3, Masked RCNN has a lower overhead and has pixel-to-pixel alignment.</a:t>
            </a:r>
          </a:p>
          <a:p>
            <a:pPr marL="0" indent="0" algn="just">
              <a:buNone/>
            </a:pP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just">
              <a:buNone/>
            </a:pP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860150-8FB3-27A0-989F-B72934E63E55}"/>
              </a:ext>
            </a:extLst>
          </p:cNvPr>
          <p:cNvSpPr txBox="1"/>
          <p:nvPr/>
        </p:nvSpPr>
        <p:spPr>
          <a:xfrm>
            <a:off x="677334" y="2823210"/>
            <a:ext cx="60979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REFERENCES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D953F9-65CF-9839-59EE-81ADEEA996C0}"/>
              </a:ext>
            </a:extLst>
          </p:cNvPr>
          <p:cNvSpPr txBox="1"/>
          <p:nvPr/>
        </p:nvSpPr>
        <p:spPr>
          <a:xfrm>
            <a:off x="845820" y="3429000"/>
            <a:ext cx="8686800" cy="2777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400" u="sng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https://viso.ai/deep-learning/mask-r-cnn/</a:t>
            </a:r>
            <a:endParaRPr lang="en-US" sz="1400" dirty="0">
              <a:solidFill>
                <a:schemeClr val="bg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400" u="sng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https://github.com/DhruvMakwana/Global-Wheat-Detection/blob/master/Global_Wheat_Detection_EDA.ipynb</a:t>
            </a:r>
            <a:endParaRPr lang="en-US" sz="1400" dirty="0">
              <a:solidFill>
                <a:schemeClr val="bg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400" u="sng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https://www.youtube.com/watch?v=cpSa0WMAkzY&amp;list=LL&amp;index=1&amp;t=1444s</a:t>
            </a:r>
            <a:endParaRPr lang="en-US" sz="1400" dirty="0">
              <a:solidFill>
                <a:schemeClr val="bg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400" u="sng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https://jonathan-hui.medium.com/image-segmentation-with-mask-r-cnn-ebe6d793272</a:t>
            </a:r>
            <a:endParaRPr lang="en-US" sz="1400" dirty="0">
              <a:solidFill>
                <a:schemeClr val="bg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400" u="sng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https://alittlepain833.medium.com/simple-understanding-of-mask-rcnn-134b5b330e95</a:t>
            </a:r>
            <a:endParaRPr lang="en-US" sz="1400" dirty="0">
              <a:solidFill>
                <a:schemeClr val="bg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400" u="sng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https://medium.com/@selfouly/part-2-fast-r-cnn-object-detection-7303e1988464</a:t>
            </a:r>
            <a:endParaRPr lang="en-US" sz="1400" dirty="0">
              <a:solidFill>
                <a:schemeClr val="bg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400" u="sng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https://medium.com/mlearning-ai/object-detection-explained-faster-r-cnn-23e7ab57991d</a:t>
            </a:r>
            <a:endParaRPr lang="en-US" sz="1400" dirty="0">
              <a:solidFill>
                <a:schemeClr val="bg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400" u="sng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https://docs.ultralytics.com/</a:t>
            </a:r>
            <a:endParaRPr lang="en-US" sz="1400" dirty="0">
              <a:solidFill>
                <a:schemeClr val="bg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1400" u="sng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https://medium.com/axinc-ai/yolov5-the-latest-model-for-object-detection-b13320ec516b</a:t>
            </a:r>
            <a:endParaRPr lang="en-US" sz="1400" dirty="0">
              <a:solidFill>
                <a:schemeClr val="bg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itchFamily="2" charset="2"/>
              <a:buChar char=""/>
            </a:pPr>
            <a:r>
              <a:rPr lang="en-US" sz="1400" u="sng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https://www.youtube.com/watch?v=80Q3HIBy7Qg&amp;t=438s</a:t>
            </a:r>
            <a:endParaRPr lang="en-US" sz="1400" dirty="0">
              <a:solidFill>
                <a:schemeClr val="bg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1789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{266CC2F9-CEE8-C84B-B709-ED97B0C53401}tf10001060</Template>
  <TotalTime>1349</TotalTime>
  <Words>499</Words>
  <Application>Microsoft Macintosh PowerPoint</Application>
  <PresentationFormat>Widescreen</PresentationFormat>
  <Paragraphs>53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Helvetica Neue</vt:lpstr>
      <vt:lpstr>Inter</vt:lpstr>
      <vt:lpstr>Lato Extended</vt:lpstr>
      <vt:lpstr>Roboto</vt:lpstr>
      <vt:lpstr>Symbol</vt:lpstr>
      <vt:lpstr>Trebuchet MS</vt:lpstr>
      <vt:lpstr>Wingdings 3</vt:lpstr>
      <vt:lpstr>Facet</vt:lpstr>
      <vt:lpstr>GLOBAL WHEAT DETECTION</vt:lpstr>
      <vt:lpstr>PROBLEM DESCRIPTION</vt:lpstr>
      <vt:lpstr>BOUNDING BOXES WITH SAMPLES</vt:lpstr>
      <vt:lpstr>IMPLEMENTATIONS</vt:lpstr>
      <vt:lpstr>EVALUATION</vt:lpstr>
      <vt:lpstr>VISUAL PREDICTION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WHEAT DETECTION</dc:title>
  <dc:creator>Krithika Madabhooshi</dc:creator>
  <cp:lastModifiedBy>Krithika Madabhooshi</cp:lastModifiedBy>
  <cp:revision>3</cp:revision>
  <dcterms:created xsi:type="dcterms:W3CDTF">2022-12-07T23:26:59Z</dcterms:created>
  <dcterms:modified xsi:type="dcterms:W3CDTF">2022-12-08T21:56:58Z</dcterms:modified>
</cp:coreProperties>
</file>

<file path=docProps/thumbnail.jpeg>
</file>